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0" r:id="rId2"/>
    <p:sldId id="262" r:id="rId3"/>
    <p:sldId id="263" r:id="rId4"/>
    <p:sldId id="256" r:id="rId5"/>
    <p:sldId id="257" r:id="rId6"/>
    <p:sldId id="259" r:id="rId7"/>
    <p:sldId id="258" r:id="rId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 autoAdjust="0"/>
    <p:restoredTop sz="94617" autoAdjust="0"/>
  </p:normalViewPr>
  <p:slideViewPr>
    <p:cSldViewPr>
      <p:cViewPr varScale="1">
        <p:scale>
          <a:sx n="76" d="100"/>
          <a:sy n="76" d="100"/>
        </p:scale>
        <p:origin x="-28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E3969-2C26-4A64-A859-9E49C42D8FA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9BD20-0EA7-41D4-9049-FF332D1FD9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82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BD20-0EA7-41D4-9049-FF332D1FD98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735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81F19-8350-4546-A7B3-72C30198DBB0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725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081F19-8350-4546-A7B3-72C30198DBB0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611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BD20-0EA7-41D4-9049-FF332D1FD98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992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BD20-0EA7-41D4-9049-FF332D1FD98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73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BD20-0EA7-41D4-9049-FF332D1FD98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1688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9BD20-0EA7-41D4-9049-FF332D1FD98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29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40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698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746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303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47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06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5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55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14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56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19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9C8CA-8161-48CD-8936-0507F7DCD91D}" type="datetimeFigureOut">
              <a:rPr lang="zh-TW" altLang="en-US" smtClean="0"/>
              <a:t>2012/4/17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E7898-F179-431B-A259-2EB106D65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746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58112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200" b="1" dirty="0" smtClean="0"/>
              <a:t>Enable CI Collaboration in Southeast Asia</a:t>
            </a:r>
            <a:r>
              <a:rPr lang="en-US" altLang="zh-TW" sz="3600" dirty="0" smtClean="0"/>
              <a:t>:</a:t>
            </a:r>
            <a:br>
              <a:rPr lang="en-US" altLang="zh-TW" sz="3600" dirty="0" smtClean="0"/>
            </a:br>
            <a:r>
              <a:rPr lang="en-US" altLang="zh-TW" sz="2000" dirty="0" smtClean="0"/>
              <a:t>NSC SEAIP support to </a:t>
            </a:r>
            <a:r>
              <a:rPr lang="en-US" altLang="zh-TW" sz="2000" dirty="0" err="1" smtClean="0"/>
              <a:t>BioCI</a:t>
            </a:r>
            <a:endParaRPr lang="zh-TW" altLang="en-US" sz="2000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67544" y="278092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600" dirty="0" smtClean="0"/>
              <a:t>Common Interests and threats in the region</a:t>
            </a:r>
          </a:p>
          <a:p>
            <a:r>
              <a:rPr lang="en-US" altLang="zh-TW" sz="2600" dirty="0" smtClean="0"/>
              <a:t>Provide a Conduit for the most updated ICT development.</a:t>
            </a:r>
          </a:p>
          <a:p>
            <a:r>
              <a:rPr lang="en-US" altLang="zh-TW" sz="2600" dirty="0" smtClean="0"/>
              <a:t>Share Experiences &amp; Incubate Collaboration.</a:t>
            </a:r>
          </a:p>
          <a:p>
            <a:r>
              <a:rPr lang="en-US" altLang="zh-TW" sz="2600" dirty="0" smtClean="0"/>
              <a:t>Connect ICT &amp; Science</a:t>
            </a:r>
          </a:p>
          <a:p>
            <a:pPr lvl="1"/>
            <a:r>
              <a:rPr lang="en-US" altLang="zh-TW" sz="2600" dirty="0" smtClean="0"/>
              <a:t>Common problems in the region, such as problems in Natural Disasters , Biodiversity &amp; many others.</a:t>
            </a:r>
          </a:p>
          <a:p>
            <a:r>
              <a:rPr lang="en-US" altLang="zh-TW" sz="2600" dirty="0" smtClean="0"/>
              <a:t>Build Trust: Rich and diverse cultures that can be shared to enhance the mutual understanding.</a:t>
            </a:r>
          </a:p>
          <a:p>
            <a:pPr lvl="1">
              <a:buFont typeface="Arial" pitchFamily="34" charset="0"/>
              <a:buNone/>
            </a:pPr>
            <a:r>
              <a:rPr lang="en-US" altLang="zh-TW" dirty="0" smtClean="0"/>
              <a:t> </a:t>
            </a:r>
          </a:p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81" y="190922"/>
            <a:ext cx="3962103" cy="142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75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Typhoon Tracks 1980~2005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Global_tropical_cyclone_tracks-edit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2129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Biodiversity: Coral triangle</a:t>
            </a:r>
            <a:endParaRPr lang="zh-TW" altLang="en-US" sz="2800" dirty="0"/>
          </a:p>
        </p:txBody>
      </p:sp>
      <p:pic>
        <p:nvPicPr>
          <p:cNvPr id="4" name="內容版面配置區 3" descr="coral_triangle_map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27584" y="764704"/>
            <a:ext cx="6839810" cy="4696511"/>
          </a:xfrm>
        </p:spPr>
      </p:pic>
      <p:sp>
        <p:nvSpPr>
          <p:cNvPr id="5" name="文字方塊 4"/>
          <p:cNvSpPr txBox="1"/>
          <p:nvPr/>
        </p:nvSpPr>
        <p:spPr>
          <a:xfrm>
            <a:off x="7020272" y="58159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Source: WWF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306" y="5568103"/>
            <a:ext cx="5616623" cy="123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29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5594"/>
            <a:ext cx="2571656" cy="1860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3776"/>
              </p:ext>
            </p:extLst>
          </p:nvPr>
        </p:nvGraphicFramePr>
        <p:xfrm>
          <a:off x="3779912" y="692696"/>
          <a:ext cx="4824536" cy="5711928"/>
        </p:xfrm>
        <a:graphic>
          <a:graphicData uri="http://schemas.openxmlformats.org/drawingml/2006/table">
            <a:tbl>
              <a:tblPr/>
              <a:tblGrid>
                <a:gridCol w="2412268"/>
                <a:gridCol w="2412268"/>
              </a:tblGrid>
              <a:tr h="1039583">
                <a:tc>
                  <a:txBody>
                    <a:bodyPr/>
                    <a:lstStyle/>
                    <a:p>
                      <a:r>
                        <a:rPr lang="en-US" sz="1400" dirty="0"/>
                        <a:t>Imaging Data Products</a:t>
                      </a:r>
                    </a:p>
                  </a:txBody>
                  <a:tcPr marL="72999" marR="72999" marT="36500" marB="36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• B&amp;W: 2-m</a:t>
                      </a:r>
                      <a:br>
                        <a:rPr lang="en-US" sz="1400"/>
                      </a:br>
                      <a:r>
                        <a:rPr lang="en-US" sz="1400"/>
                        <a:t>• Color: 2-m (merge)</a:t>
                      </a:r>
                      <a:br>
                        <a:rPr lang="en-US" sz="1400"/>
                      </a:br>
                      <a:r>
                        <a:rPr lang="en-US" sz="1400"/>
                        <a:t>• Multispectral (R, G, B, NIR): 8-m</a:t>
                      </a:r>
                      <a:br>
                        <a:rPr lang="en-US" sz="1400"/>
                      </a:br>
                      <a:r>
                        <a:rPr lang="en-US" sz="1400"/>
                        <a:t>• Bundle (separate Pan and MS images)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9486">
                <a:tc>
                  <a:txBody>
                    <a:bodyPr/>
                    <a:lstStyle/>
                    <a:p>
                      <a:r>
                        <a:rPr lang="en-US" sz="1400" dirty="0"/>
                        <a:t>Spectral Bands</a:t>
                      </a:r>
                    </a:p>
                  </a:txBody>
                  <a:tcPr marL="72999" marR="72999" marT="36500" marB="36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• P: 0.45 - 0.90 µm (Panchromatic)</a:t>
                      </a:r>
                      <a:br>
                        <a:rPr lang="en-US" sz="1400"/>
                      </a:br>
                      <a:r>
                        <a:rPr lang="en-US" sz="1400"/>
                        <a:t>• B1: 0.45 - 0.52 µm (Blue)</a:t>
                      </a:r>
                      <a:br>
                        <a:rPr lang="en-US" sz="1400"/>
                      </a:br>
                      <a:r>
                        <a:rPr lang="en-US" sz="1400"/>
                        <a:t>• B2: 0.52 - 0.60 µm (Green)</a:t>
                      </a:r>
                      <a:br>
                        <a:rPr lang="en-US" sz="1400"/>
                      </a:br>
                      <a:r>
                        <a:rPr lang="en-US" sz="1400"/>
                        <a:t>• B3: 0.63 - 0.69 µm (Red)</a:t>
                      </a:r>
                      <a:br>
                        <a:rPr lang="en-US" sz="1400"/>
                      </a:br>
                      <a:r>
                        <a:rPr lang="en-US" sz="1400"/>
                        <a:t>• B4: 0.76 - 0.90 µm (Near-infrared)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9872">
                <a:tc>
                  <a:txBody>
                    <a:bodyPr/>
                    <a:lstStyle/>
                    <a:p>
                      <a:r>
                        <a:rPr lang="en-US" sz="1400"/>
                        <a:t>Sensor Footprint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n-NO" sz="1400"/>
                        <a:t>24 km x 24 km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9872">
                <a:tc>
                  <a:txBody>
                    <a:bodyPr/>
                    <a:lstStyle/>
                    <a:p>
                      <a:r>
                        <a:rPr lang="en-US" sz="1400"/>
                        <a:t>Revisit Interval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Daily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776">
                <a:tc>
                  <a:txBody>
                    <a:bodyPr/>
                    <a:lstStyle/>
                    <a:p>
                      <a:r>
                        <a:rPr lang="en-US" sz="1400"/>
                        <a:t>Viewing Angles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Cross-track and along-track (forward/aft): +/- 45°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776">
                <a:tc>
                  <a:txBody>
                    <a:bodyPr/>
                    <a:lstStyle/>
                    <a:p>
                      <a:r>
                        <a:rPr lang="en-US" sz="1400"/>
                        <a:t>Satellite Tasking</a:t>
                      </a:r>
                    </a:p>
                  </a:txBody>
                  <a:tcPr marL="72999" marR="72999" marT="36500" marB="36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Yes - Panchromatic and multispectral images can be acquired at the same time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9872">
                <a:tc>
                  <a:txBody>
                    <a:bodyPr/>
                    <a:lstStyle/>
                    <a:p>
                      <a:r>
                        <a:rPr lang="en-US" sz="1400"/>
                        <a:t>Image Dynamics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8 bits/pixel</a:t>
                      </a:r>
                    </a:p>
                  </a:txBody>
                  <a:tcPr marL="72999" marR="72999" marT="36500" marB="365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776">
                <a:tc>
                  <a:txBody>
                    <a:bodyPr/>
                    <a:lstStyle/>
                    <a:p>
                      <a:r>
                        <a:rPr lang="en-US" sz="1400" dirty="0"/>
                        <a:t>Image File Size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(level 1A without metadata)</a:t>
                      </a:r>
                    </a:p>
                  </a:txBody>
                  <a:tcPr marL="72999" marR="72999" marT="36500" marB="36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l-PL" sz="1400" dirty="0"/>
                        <a:t>• MS: 35 Mb</a:t>
                      </a:r>
                      <a:br>
                        <a:rPr lang="pl-PL" sz="1400" dirty="0"/>
                      </a:br>
                      <a:r>
                        <a:rPr lang="pl-PL" sz="1400" dirty="0"/>
                        <a:t>• Pan: 137 Mb</a:t>
                      </a:r>
                    </a:p>
                  </a:txBody>
                  <a:tcPr marL="72999" marR="72999" marT="36500" marB="36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06" y="2348880"/>
            <a:ext cx="3462163" cy="402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427984" y="260648"/>
            <a:ext cx="274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Formosat</a:t>
            </a:r>
            <a:r>
              <a:rPr lang="en-US" altLang="zh-TW" dirty="0" smtClean="0"/>
              <a:t> 2 – NSPO, Taiwan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3415509" y="6414131"/>
            <a:ext cx="5728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IT &amp; Application – Whey-</a:t>
            </a:r>
            <a:r>
              <a:rPr lang="en-US" altLang="zh-TW" sz="1400" b="1" dirty="0" err="1" smtClean="0"/>
              <a:t>Fone</a:t>
            </a:r>
            <a:r>
              <a:rPr lang="en-US" altLang="zh-TW" sz="1400" b="1" dirty="0" smtClean="0"/>
              <a:t> Tsai in Geoscience Working Group, PRAGMA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6258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Map of FORMOSAT-2 orbits and coverage areas </a:t>
            </a:r>
            <a:endParaRPr lang="zh-TW" altLang="en-US" sz="32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229600" cy="4114800"/>
          </a:xfrm>
        </p:spPr>
      </p:pic>
      <p:sp>
        <p:nvSpPr>
          <p:cNvPr id="7" name="文字方塊 6"/>
          <p:cNvSpPr txBox="1"/>
          <p:nvPr/>
        </p:nvSpPr>
        <p:spPr>
          <a:xfrm>
            <a:off x="6372200" y="6246050"/>
            <a:ext cx="14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Source: NSPO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3568" y="569071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Map of FORMOSAT-2 orbits and coverage areas (30° &amp; 45 °): the satellite completes exactly 14 orbital revolutions every day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10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7010400" y="6157913"/>
            <a:ext cx="2133600" cy="685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fld id="{4BFFC579-5CD4-4BE6-882F-CBA747CE23A2}" type="slidenum">
              <a:rPr kumimoji="0" lang="en-US" altLang="zh-TW" sz="1200" smtClean="0"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pPr eaLnBrk="1" hangingPunct="1"/>
              <a:t>6</a:t>
            </a:fld>
            <a:endParaRPr kumimoji="0" lang="en-US" altLang="zh-TW" sz="1200" smtClean="0"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71538"/>
            <a:ext cx="3744913" cy="2549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865188"/>
            <a:ext cx="3468688" cy="2574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4"/>
          <p:cNvSpPr txBox="1">
            <a:spLocks noChangeArrowheads="1"/>
          </p:cNvSpPr>
          <p:nvPr/>
        </p:nvSpPr>
        <p:spPr bwMode="auto">
          <a:xfrm>
            <a:off x="827088" y="476250"/>
            <a:ext cx="2664792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b="1" dirty="0" err="1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Multiscale</a:t>
            </a:r>
            <a:r>
              <a:rPr lang="en-US" altLang="zh-TW" sz="16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Observation</a:t>
            </a:r>
            <a:endParaRPr lang="zh-TW" altLang="en-US" sz="1600" b="1" dirty="0">
              <a:solidFill>
                <a:srgbClr val="006666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-2312" y="-11114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28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3D GIS Taiwan </a:t>
            </a:r>
            <a:r>
              <a:rPr lang="en-US" altLang="zh-TW" sz="18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PI: Whey-</a:t>
            </a:r>
            <a:r>
              <a:rPr lang="en-US" altLang="zh-TW" sz="1800" b="1" dirty="0" err="1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Fone</a:t>
            </a:r>
            <a:r>
              <a:rPr lang="en-US" altLang="zh-TW" sz="18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 Tsai</a:t>
            </a:r>
            <a:endParaRPr lang="zh-TW" altLang="en-US" sz="1800" b="1" dirty="0">
              <a:solidFill>
                <a:srgbClr val="006666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6063" y="4232275"/>
            <a:ext cx="3810000" cy="25098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08588" y="4321175"/>
            <a:ext cx="3529012" cy="24209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1" name="文字方塊 12"/>
          <p:cNvSpPr txBox="1">
            <a:spLocks noChangeArrowheads="1"/>
          </p:cNvSpPr>
          <p:nvPr/>
        </p:nvSpPr>
        <p:spPr bwMode="auto">
          <a:xfrm>
            <a:off x="5508625" y="498475"/>
            <a:ext cx="3024188" cy="338138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Visualization &amp; Applications</a:t>
            </a:r>
            <a:endParaRPr lang="zh-TW" altLang="en-US" sz="1600" b="1" dirty="0">
              <a:solidFill>
                <a:srgbClr val="006666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12" name="文字方塊 14"/>
          <p:cNvSpPr txBox="1">
            <a:spLocks noChangeArrowheads="1"/>
          </p:cNvSpPr>
          <p:nvPr/>
        </p:nvSpPr>
        <p:spPr bwMode="auto">
          <a:xfrm>
            <a:off x="827088" y="3883025"/>
            <a:ext cx="2859087" cy="338554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3D </a:t>
            </a:r>
            <a:r>
              <a:rPr lang="en-US" altLang="zh-TW" sz="1600" b="1" dirty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GIS </a:t>
            </a:r>
            <a:r>
              <a:rPr lang="en-US" altLang="zh-TW" sz="16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Cloud </a:t>
            </a:r>
            <a:r>
              <a:rPr lang="en-US" altLang="zh-TW" sz="1600" b="1" dirty="0" err="1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Servcies</a:t>
            </a:r>
            <a:endParaRPr lang="zh-TW" altLang="en-US" sz="1600" b="1" dirty="0">
              <a:solidFill>
                <a:srgbClr val="006666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13" name="文字方塊 16"/>
          <p:cNvSpPr txBox="1">
            <a:spLocks noChangeArrowheads="1"/>
          </p:cNvSpPr>
          <p:nvPr/>
        </p:nvSpPr>
        <p:spPr bwMode="auto">
          <a:xfrm>
            <a:off x="5599975" y="3736181"/>
            <a:ext cx="3358118" cy="584775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en-US" altLang="zh-TW" sz="1600" b="1" dirty="0" smtClean="0">
                <a:solidFill>
                  <a:srgbClr val="006666"/>
                </a:solidFill>
                <a:latin typeface="微軟正黑體" pitchFamily="34" charset="-120"/>
                <a:ea typeface="微軟正黑體" pitchFamily="34" charset="-120"/>
                <a:cs typeface="Times New Roman" pitchFamily="18" charset="0"/>
              </a:rPr>
              <a:t>Near-real time data processing &amp; Decision support</a:t>
            </a:r>
            <a:endParaRPr lang="zh-TW" altLang="en-US" sz="1600" b="1" dirty="0">
              <a:solidFill>
                <a:srgbClr val="006666"/>
              </a:solidFill>
              <a:latin typeface="微軟正黑體" pitchFamily="34" charset="-12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14" name="向下箭號 17"/>
          <p:cNvSpPr>
            <a:spLocks noChangeArrowheads="1"/>
          </p:cNvSpPr>
          <p:nvPr/>
        </p:nvSpPr>
        <p:spPr bwMode="auto">
          <a:xfrm>
            <a:off x="1857375" y="3357563"/>
            <a:ext cx="334963" cy="536575"/>
          </a:xfrm>
          <a:prstGeom prst="downArrow">
            <a:avLst>
              <a:gd name="adj1" fmla="val 50000"/>
              <a:gd name="adj2" fmla="val 497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向右箭號 18"/>
          <p:cNvSpPr>
            <a:spLocks noChangeArrowheads="1"/>
          </p:cNvSpPr>
          <p:nvPr/>
        </p:nvSpPr>
        <p:spPr bwMode="auto">
          <a:xfrm>
            <a:off x="4383088" y="1538288"/>
            <a:ext cx="536575" cy="333375"/>
          </a:xfrm>
          <a:prstGeom prst="rightArrow">
            <a:avLst>
              <a:gd name="adj1" fmla="val 50000"/>
              <a:gd name="adj2" fmla="val 5002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向右箭號 19"/>
          <p:cNvSpPr>
            <a:spLocks noChangeArrowheads="1"/>
          </p:cNvSpPr>
          <p:nvPr/>
        </p:nvSpPr>
        <p:spPr bwMode="auto">
          <a:xfrm>
            <a:off x="4346575" y="5376863"/>
            <a:ext cx="538163" cy="334962"/>
          </a:xfrm>
          <a:prstGeom prst="rightArrow">
            <a:avLst>
              <a:gd name="adj1" fmla="val 50000"/>
              <a:gd name="adj2" fmla="val 4994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3585368" y="2685256"/>
            <a:ext cx="2060575" cy="2322512"/>
          </a:xfrm>
          <a:prstGeom prst="ellipse">
            <a:avLst/>
          </a:prstGeom>
          <a:solidFill>
            <a:srgbClr val="CCFFCC"/>
          </a:solidFill>
          <a:ln w="9525" algn="ctr">
            <a:solidFill>
              <a:srgbClr val="FF0000"/>
            </a:solidFill>
            <a:prstDash val="dashDot"/>
            <a:round/>
            <a:headEnd/>
            <a:tailEnd/>
          </a:ln>
        </p:spPr>
        <p:txBody>
          <a:bodyPr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向下箭號 20"/>
          <p:cNvSpPr>
            <a:spLocks noChangeArrowheads="1"/>
          </p:cNvSpPr>
          <p:nvPr/>
        </p:nvSpPr>
        <p:spPr bwMode="auto">
          <a:xfrm>
            <a:off x="6872288" y="3467100"/>
            <a:ext cx="333375" cy="538163"/>
          </a:xfrm>
          <a:prstGeom prst="downArrow">
            <a:avLst>
              <a:gd name="adj1" fmla="val 50000"/>
              <a:gd name="adj2" fmla="val 5017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917825"/>
            <a:ext cx="1069975" cy="1857375"/>
          </a:xfrm>
          <a:prstGeom prst="rect">
            <a:avLst/>
          </a:prstGeom>
          <a:noFill/>
          <a:ln w="12700">
            <a:solidFill>
              <a:srgbClr val="0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205038"/>
            <a:ext cx="709612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5842000"/>
            <a:ext cx="57626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1"/>
          <p:cNvSpPr txBox="1">
            <a:spLocks noChangeArrowheads="1"/>
          </p:cNvSpPr>
          <p:nvPr/>
        </p:nvSpPr>
        <p:spPr bwMode="auto">
          <a:xfrm>
            <a:off x="8137525" y="6524625"/>
            <a:ext cx="9715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sz="1200">
                <a:latin typeface="微軟正黑體" pitchFamily="34" charset="-120"/>
                <a:ea typeface="微軟正黑體" pitchFamily="34" charset="-120"/>
              </a:rPr>
              <a:t>以人為本</a:t>
            </a:r>
          </a:p>
        </p:txBody>
      </p:sp>
    </p:spTree>
    <p:extLst>
      <p:ext uri="{BB962C8B-B14F-4D97-AF65-F5344CB8AC3E}">
        <p14:creationId xmlns:p14="http://schemas.microsoft.com/office/powerpoint/2010/main" val="407590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sz="3600" dirty="0" smtClean="0"/>
              <a:t>FORMOSAT-3/COSMIC</a:t>
            </a:r>
            <a:br>
              <a:rPr lang="en-US" altLang="zh-TW" sz="3600" dirty="0" smtClean="0"/>
            </a:br>
            <a:r>
              <a:rPr lang="en-US" altLang="zh-TW" sz="2200" dirty="0" smtClean="0"/>
              <a:t>(Constellation Observing System for Meteorology, Ionosphere &amp; Climate)</a:t>
            </a:r>
            <a:endParaRPr lang="zh-TW" altLang="en-US" sz="2200" dirty="0"/>
          </a:p>
        </p:txBody>
      </p:sp>
      <p:sp>
        <p:nvSpPr>
          <p:cNvPr id="5" name="矩形 4"/>
          <p:cNvSpPr/>
          <p:nvPr/>
        </p:nvSpPr>
        <p:spPr>
          <a:xfrm>
            <a:off x="755576" y="5148367"/>
            <a:ext cx="69127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 smtClean="0"/>
              <a:t>The satellite observation covers the entire global atmosphere and ionosphere, providing over 2,500 global sounding data per day.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TW" dirty="0" smtClean="0"/>
              <a:t>The global climate information collection and analysis can be completed in three hours while the sounding data will be updated every 90 minutes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19" y="2556079"/>
            <a:ext cx="277823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536152" y="1268760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Type / Application: 	Earth observing</a:t>
            </a:r>
          </a:p>
          <a:p>
            <a:r>
              <a:rPr lang="en-US" altLang="zh-TW" dirty="0" smtClean="0"/>
              <a:t>Operator: 	NSPO / USAF STP (Space Test Program)</a:t>
            </a:r>
          </a:p>
          <a:p>
            <a:r>
              <a:rPr lang="en-US" altLang="zh-TW" dirty="0" smtClean="0"/>
              <a:t>Contractors: 	Orbital Sciences Corporation (OSC)</a:t>
            </a:r>
          </a:p>
          <a:p>
            <a:r>
              <a:rPr lang="en-US" altLang="zh-TW" dirty="0" smtClean="0"/>
              <a:t>Equipment: 	</a:t>
            </a:r>
          </a:p>
          <a:p>
            <a:r>
              <a:rPr lang="en-US" altLang="zh-TW" dirty="0" smtClean="0"/>
              <a:t>Configuration: 	</a:t>
            </a:r>
            <a:r>
              <a:rPr lang="en-US" altLang="zh-TW" dirty="0" err="1" smtClean="0"/>
              <a:t>MicroStar</a:t>
            </a:r>
            <a:endParaRPr lang="en-US" altLang="zh-TW" dirty="0" smtClean="0"/>
          </a:p>
          <a:p>
            <a:r>
              <a:rPr lang="en-US" altLang="zh-TW" dirty="0" smtClean="0"/>
              <a:t>Propulsion: 	</a:t>
            </a:r>
          </a:p>
          <a:p>
            <a:r>
              <a:rPr lang="en-US" altLang="zh-TW" dirty="0" smtClean="0"/>
              <a:t>Power: 	2 deployable solar arrays, batteries</a:t>
            </a:r>
          </a:p>
          <a:p>
            <a:r>
              <a:rPr lang="en-US" altLang="zh-TW" dirty="0" smtClean="0"/>
              <a:t>Lifetime: 	</a:t>
            </a:r>
          </a:p>
          <a:p>
            <a:r>
              <a:rPr lang="en-US" altLang="zh-TW" dirty="0" smtClean="0"/>
              <a:t>Mass: 	70 kg</a:t>
            </a:r>
          </a:p>
          <a:p>
            <a:r>
              <a:rPr lang="en-US" altLang="zh-TW" dirty="0" smtClean="0"/>
              <a:t>Orbit: 	700 km × 700 km, 72°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1789637" cy="220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7452320" y="6441029"/>
            <a:ext cx="1465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Source: NSPO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59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282</Words>
  <Application>Microsoft Office PowerPoint</Application>
  <PresentationFormat>如螢幕大小 (4:3)</PresentationFormat>
  <Paragraphs>60</Paragraphs>
  <Slides>7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8" baseType="lpstr">
      <vt:lpstr>Office 佈景主題</vt:lpstr>
      <vt:lpstr>Enable CI Collaboration in Southeast Asia: NSC SEAIP support to BioCI</vt:lpstr>
      <vt:lpstr>Typhoon Tracks 1980~2005</vt:lpstr>
      <vt:lpstr>Biodiversity: Coral triangle</vt:lpstr>
      <vt:lpstr>PowerPoint 簡報</vt:lpstr>
      <vt:lpstr>Map of FORMOSAT-2 orbits and coverage areas </vt:lpstr>
      <vt:lpstr>PowerPoint 簡報</vt:lpstr>
      <vt:lpstr>FORMOSAT-3/COSMIC (Constellation Observing System for Meteorology, Ionosphere &amp; Climate)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7</cp:revision>
  <dcterms:created xsi:type="dcterms:W3CDTF">2012-04-16T20:10:41Z</dcterms:created>
  <dcterms:modified xsi:type="dcterms:W3CDTF">2012-04-16T21:15:15Z</dcterms:modified>
</cp:coreProperties>
</file>